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82" r:id="rId5"/>
    <p:sldId id="283" r:id="rId6"/>
    <p:sldId id="267" r:id="rId7"/>
    <p:sldId id="275" r:id="rId8"/>
    <p:sldId id="268" r:id="rId9"/>
    <p:sldId id="269" r:id="rId10"/>
    <p:sldId id="270" r:id="rId11"/>
    <p:sldId id="271" r:id="rId12"/>
    <p:sldId id="272" r:id="rId13"/>
    <p:sldId id="276" r:id="rId14"/>
    <p:sldId id="273" r:id="rId15"/>
    <p:sldId id="274" r:id="rId16"/>
    <p:sldId id="277" r:id="rId17"/>
    <p:sldId id="278" r:id="rId18"/>
    <p:sldId id="261" r:id="rId19"/>
    <p:sldId id="279" r:id="rId20"/>
    <p:sldId id="280" r:id="rId21"/>
    <p:sldId id="281" r:id="rId22"/>
    <p:sldId id="262" r:id="rId23"/>
    <p:sldId id="263" r:id="rId24"/>
    <p:sldId id="264" r:id="rId25"/>
    <p:sldId id="265" r:id="rId26"/>
    <p:sldId id="26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66" autoAdjust="0"/>
  </p:normalViewPr>
  <p:slideViewPr>
    <p:cSldViewPr>
      <p:cViewPr varScale="1">
        <p:scale>
          <a:sx n="107" d="100"/>
          <a:sy n="107" d="100"/>
        </p:scale>
        <p:origin x="8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816C4E-8665-436C-9786-9AE95474B608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4E3528-5E8B-41B9-85BB-53C8D0657C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56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51FF8C-2B45-483B-8C1A-9958D2C3D543}" type="slidenum">
              <a:rPr lang="ru-RU"/>
              <a:pPr eaLnBrk="1" hangingPunct="1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8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E405D6-199E-4D36-81B5-7FAB495E2210}" type="slidenum">
              <a:rPr lang="ru-RU"/>
              <a:pPr eaLnBrk="1" hangingPunct="1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6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530A98A-C55D-47F2-BB72-A18BCA55BD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2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799E-93A6-4BAC-8F0F-808CEF4986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7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30A20-62A8-4467-8CD4-0C6259929C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4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8A1611-3CE7-4E55-AD83-4E3E86FA48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C117643-62EE-432F-8052-D11145A11F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4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56330-987D-40DF-AD0B-9C0D9F6093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8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AB7EB-DC3B-42C7-9FD7-C2D962325D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8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405EBB-1677-4F93-91FC-3B199DBF45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7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9F300-9B88-4F2E-8A32-C3B5948CF0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1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7AE259-A642-466B-BA63-2B4F18292D4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7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28A0AD-60B9-4923-96C0-CCCE2F05B8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4F29903-FB0A-443D-8080-1BF0817224C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797" r:id="rId4"/>
    <p:sldLayoutId id="2147483798" r:id="rId5"/>
    <p:sldLayoutId id="2147483805" r:id="rId6"/>
    <p:sldLayoutId id="2147483799" r:id="rId7"/>
    <p:sldLayoutId id="2147483806" r:id="rId8"/>
    <p:sldLayoutId id="2147483807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609600"/>
            <a:ext cx="6858000" cy="464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«Формы взаимодействия музыкального руководителя с родителями воспитанников ДОУ»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МАДОУ Детский сад №24 «Теремок»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                       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                     </a:t>
            </a:r>
            <a:r>
              <a:rPr lang="ru-RU" sz="1800" dirty="0" smtClean="0">
                <a:solidFill>
                  <a:srgbClr val="C00000"/>
                </a:solidFill>
              </a:rPr>
              <a:t>Подготовила: Серпокрылова И.В.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462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Направления работы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мероприятий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3612">
                <a:tc>
                  <a:txBody>
                    <a:bodyPr/>
                    <a:lstStyle/>
                    <a:p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родительской общественности к реализации Программы развития и усиление роли родителей при решении важнейших вопросов обеспечения образовательного процесса </a:t>
                      </a:r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Совет родителей МАДОУ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Групповые родительские комитеты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1110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295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Направления работы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мероприятий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7576">
                <a:tc>
                  <a:txBody>
                    <a:bodyPr/>
                    <a:lstStyle/>
                    <a:p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презентационного имиджа МАДОУ (рекламная деятельность)</a:t>
                      </a:r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Обновление  стендов по информированию родителей о деятельности МАДОУ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Дни открытых дверей (экскурсия по детскому саду;   просмотр открытых занятий; досугов).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Поддержка  сайта МАДОУ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по физическому развитию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Прогнозируемый результат: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458200" cy="5559425"/>
          </a:xfrm>
        </p:spPr>
        <p:txBody>
          <a:bodyPr/>
          <a:lstStyle/>
          <a:p>
            <a:r>
              <a:rPr lang="ru-RU" smtClean="0"/>
              <a:t>Активное включение родителей в воспитательно-образовательный процесс МАДОУ: </a:t>
            </a:r>
          </a:p>
          <a:p>
            <a:r>
              <a:rPr lang="ru-RU" smtClean="0"/>
              <a:t>Сформированность интереса к сотрудничеству с детским садом;     </a:t>
            </a:r>
          </a:p>
          <a:p>
            <a:r>
              <a:rPr lang="ru-RU" smtClean="0"/>
              <a:t> Повышение психолого – педагогической  культуры в вопросах воспитания детей; </a:t>
            </a:r>
          </a:p>
          <a:p>
            <a:r>
              <a:rPr lang="ru-RU" smtClean="0"/>
              <a:t>Установление единых педагогических позиций и требований МАДОУ и семьи к воспитанию детей</a:t>
            </a:r>
          </a:p>
          <a:p>
            <a:r>
              <a:rPr lang="ru-RU" smtClean="0"/>
              <a:t>Повышение компетентности педагогов в организации взаимодействия с семьями воспитанников</a:t>
            </a:r>
          </a:p>
          <a:p>
            <a:endParaRPr lang="ru-RU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        Таблица мероприятий с родителями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609600"/>
          <a:ext cx="90678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828800"/>
                <a:gridCol w="2057400"/>
                <a:gridCol w="1981200"/>
                <a:gridCol w="1600200"/>
              </a:tblGrid>
              <a:tr h="815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Привлечённые специалисты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поощрения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2013 – 2014 год</a:t>
                      </a:r>
                      <a:endParaRPr kumimoji="0"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«День Семьи»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 – спортивный праздник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праздниках  и развлечениях  в течение года</a:t>
                      </a:r>
                    </a:p>
                    <a:p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Выставки: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«Осенние дары»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«День края»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«9 мая»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семьи   с детьми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по физической культуре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– логопед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Изо руководитель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Благодарственные письма семьям от ДОУ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Грамоты за участие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 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648"/>
                <a:gridCol w="1844168"/>
                <a:gridCol w="2074688"/>
                <a:gridCol w="1997848"/>
                <a:gridCol w="1613648"/>
              </a:tblGrid>
              <a:tr h="89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Привлечённые специалисты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поощрения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2014 – 2015 год</a:t>
                      </a:r>
                      <a:endParaRPr kumimoji="0"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Гала – концерт, посвящённый Дню города Хабаровска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«День Нептуна»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 – музыкальный праздник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Городские художественные конкурсы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«Счастливое детство»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«Рождество глазами детей»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«Лучшая новогодняя игрушка»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«Рождество глазами детей»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«Лучшая новогодняя игрушка»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Общесадовское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собрание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праздниках  и развлечениях  в течение года</a:t>
                      </a:r>
                    </a:p>
                    <a:p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 при подготовке детей и финальная песня в концерте.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Папа воспитанника в роли Нептуна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по ритмике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– логопед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по физической культуре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Изо руководитель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 ДОУ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Грамоты за активное участие в жизни ДОУ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Сертификаты от Управления Образования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6200" y="0"/>
          <a:ext cx="9525000" cy="686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884"/>
                <a:gridCol w="1921008"/>
                <a:gridCol w="2161133"/>
                <a:gridCol w="2081091"/>
                <a:gridCol w="1680883"/>
              </a:tblGrid>
              <a:tr h="792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Привлечённые специалисты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поощрения</a:t>
                      </a:r>
                    </a:p>
                    <a:p>
                      <a:endParaRPr lang="ru-RU" sz="18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3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2015 – 2016 год</a:t>
                      </a:r>
                      <a:endParaRPr kumimoji="0"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/>
                    </a:p>
                  </a:txBody>
                  <a:tcPr marT="45721" marB="457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Собрание в младших группах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«А, ну-ка, мамы»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(Конкурсная программа)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«Играем сказку»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(«День Матери»)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«Круглый стол»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Психотренинг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«Волшебная сила музыки»</a:t>
                      </a:r>
                    </a:p>
                    <a:p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конкурс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«Амурские зори»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«Танцевальное исполнительство»</a:t>
                      </a:r>
                      <a:endParaRPr lang="ru-RU" sz="1200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Родители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Мамы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воспитанников старших и младших групп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 детей, посещающих вокальный кружок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</a:t>
                      </a:r>
                      <a:endParaRPr lang="ru-RU" sz="12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– логопед</a:t>
                      </a:r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dirty="0" smtClean="0"/>
                        <a:t>Методист 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-  психолог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по ритмике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  <a:endParaRPr lang="ru-RU" sz="12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Буклеты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3 место от Управления Образования</a:t>
                      </a:r>
                    </a:p>
                    <a:p>
                      <a:endParaRPr lang="ru-RU" sz="12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649"/>
                <a:gridCol w="1844167"/>
                <a:gridCol w="2074687"/>
                <a:gridCol w="1997848"/>
                <a:gridCol w="1613648"/>
              </a:tblGrid>
              <a:tr h="823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Привлечённые специалисты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поощрения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2016 – 2017 год</a:t>
                      </a:r>
                      <a:endParaRPr kumimoji="0"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Собрание  в подготовительной группе: «Цели и задачи художественно -  эстетического развития в соответствии с ФГОС  в подготовительной  к школе группе»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Фестиваль Семейного творчества, посвящённый Дню Семьи 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Городские  конкурсы: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«Амурские зори»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Вокально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хоровое исполнительство»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Флешмоб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«Наш город» фестиваль молодёжи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Художественные: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Акция «Белый цветок»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«Твой выход тигр»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Семьи с детьми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Родители, детей посещающих вокальный кружок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родителей в организации конкурсов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Воспитатели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</a:t>
                      </a:r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по физической культуре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Изо руководитель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Благодарности за активное участие, цветы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Сертификат участника  от Управления Образования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Грамота участников от Управления Образования 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Сертификаты от Управления Образования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-39688"/>
          <a:ext cx="9144000" cy="712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649"/>
                <a:gridCol w="1844167"/>
                <a:gridCol w="2074687"/>
                <a:gridCol w="1997847"/>
                <a:gridCol w="1613648"/>
              </a:tblGrid>
              <a:tr h="829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мероприятия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Привлечённые специалисты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поощрения</a:t>
                      </a:r>
                    </a:p>
                    <a:p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6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2017 – 2018 год</a:t>
                      </a:r>
                      <a:endParaRPr kumimoji="0"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/>
                    </a:p>
                  </a:txBody>
                  <a:tcPr marT="45723" marB="457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«Круглый стол»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Городские конкурсы: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«Береги здоровье смолоду»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районная спартакиада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«Звёздный калейдоскоп»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Вокально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хоровое исполнительство»</a:t>
                      </a:r>
                    </a:p>
                    <a:p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ДОУ: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«Наши мамы»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 – музыкальный досуг</a:t>
                      </a:r>
                    </a:p>
                    <a:p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Выставки: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«Осенние дары»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«День края»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«9 мая»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Литературный конкурс «Никто не забыт, ни что не забыто»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праздниках  и развлечениях  в течение года</a:t>
                      </a:r>
                    </a:p>
                    <a:p>
                      <a:endParaRPr lang="ru-RU" sz="1200" dirty="0" smtClean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 детей, посещающих вокальный кружок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Семейная пара и дети ДОУ (10 чел.)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Родители, детей посещающих вокальный кружок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Мамы участники</a:t>
                      </a:r>
                    </a:p>
                    <a:p>
                      <a:r>
                        <a:rPr lang="ru-RU" sz="1200" dirty="0" smtClean="0"/>
                        <a:t>Старших групп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и родители</a:t>
                      </a:r>
                      <a:endParaRPr lang="ru-RU" sz="12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по физической культуре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Музыкальный руководитель</a:t>
                      </a:r>
                    </a:p>
                    <a:p>
                      <a:r>
                        <a:rPr lang="ru-RU" sz="1200" dirty="0" smtClean="0"/>
                        <a:t>Заведующий</a:t>
                      </a:r>
                    </a:p>
                    <a:p>
                      <a:r>
                        <a:rPr lang="ru-RU" sz="1200" dirty="0" smtClean="0"/>
                        <a:t>Методист</a:t>
                      </a:r>
                    </a:p>
                    <a:p>
                      <a:r>
                        <a:rPr lang="ru-RU" sz="1200" dirty="0" smtClean="0"/>
                        <a:t>Воспитатели  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по физической культуре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Методист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Учитель – логопед</a:t>
                      </a:r>
                    </a:p>
                    <a:p>
                      <a:r>
                        <a:rPr lang="ru-RU" sz="1200" dirty="0" smtClean="0"/>
                        <a:t>Воспитатели Музыкальный руководитель</a:t>
                      </a:r>
                    </a:p>
                    <a:p>
                      <a:r>
                        <a:rPr lang="ru-RU" sz="1200" dirty="0" smtClean="0"/>
                        <a:t>Педагог - психолог</a:t>
                      </a:r>
                      <a:endParaRPr lang="ru-RU" sz="12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Сладкие призы, памятные медали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Грамоты за участие в жизни сада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1,2,3 место в виде звезды  за лучший поэтический номер и Благодарности от детского сада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025"/>
          </a:xfrm>
        </p:spPr>
        <p:txBody>
          <a:bodyPr/>
          <a:lstStyle/>
          <a:p>
            <a:pPr algn="just" eaLnBrk="1" hangingPunct="1"/>
            <a:r>
              <a:rPr lang="ru-RU" sz="1800" smtClean="0"/>
              <a:t>Таким образом, анализ мониторинга на этапе окончания  позволил констатировать, что благодаря систематической и целенаправленной творческой педагогической деятельности возрос интерес у родителей  к образовательному процессу, в том числе и к художественно- эстетическому развитию  и повысился уровень музыкальных способностей у дошкольников через разнообразные формы работы.</a:t>
            </a:r>
          </a:p>
          <a:p>
            <a:pPr algn="just"/>
            <a:r>
              <a:rPr lang="ru-RU" sz="1800" smtClean="0"/>
              <a:t>Исходя из этого,  планируя  работу с родителями, стараюсь использовать как традиционные, так и нетрадиционные формы взаимодействия с семьей.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К традиционным формам можно отнести: 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1. Родительские собрания (общесадовские, групповые) </a:t>
            </a:r>
            <a:br>
              <a:rPr lang="ru-RU" sz="1800" smtClean="0"/>
            </a:br>
            <a:r>
              <a:rPr lang="ru-RU" sz="1800" smtClean="0"/>
              <a:t>2. Индивидуальные беседы и рекомендации</a:t>
            </a:r>
            <a:br>
              <a:rPr lang="ru-RU" sz="1800" smtClean="0"/>
            </a:br>
            <a:r>
              <a:rPr lang="ru-RU" sz="1800" smtClean="0"/>
              <a:t>3. Оформление музыкального уголка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4. День открытых дверей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5. Совместное создание предметно – развивающей среды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6.Уголок музыкального руководителя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7. Информационно – аналитические (анкетирование, тестирование)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8. Круглый стол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9. Открытые просмотры музыкальной деятельности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10. Выставки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11. Городские  конкурсы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12. Совместная подготовка к мероприятиям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13. Папки - передвижки</a:t>
            </a:r>
          </a:p>
          <a:p>
            <a:endParaRPr lang="ru-RU" sz="16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305800" cy="6169025"/>
          </a:xfrm>
        </p:spPr>
        <p:txBody>
          <a:bodyPr/>
          <a:lstStyle/>
          <a:p>
            <a:pPr lvl="1" algn="just" eaLnBrk="1" hangingPunct="1"/>
            <a:r>
              <a:rPr lang="ru-RU" sz="2000" smtClean="0"/>
              <a:t>Приобщение детей к музыкальному искусству может успешно осуществляться лишь при условии тесного контакта педагогов дошкольного учреждения с семьей. Свои самые первые уроки жизни ребёнок получает именно в семье, поэтому важно с первых дней посещения ребёнком ДОУ наладить контакт с родителями, чтобы и в семье, а не только в детском саду, для ребёнка были созданы благоприятные условия для общения с музыкой.</a:t>
            </a:r>
            <a:br>
              <a:rPr lang="ru-RU" sz="2000" smtClean="0"/>
            </a:br>
            <a:endParaRPr lang="ru-RU" sz="2000" smtClean="0"/>
          </a:p>
          <a:p>
            <a:pPr lvl="1" algn="just" eaLnBrk="1" hangingPunct="1"/>
            <a:r>
              <a:rPr lang="ru-RU" sz="2000" smtClean="0"/>
              <a:t>Иногда возникает непонимание между семьёй и детским садом. Не секрет, что многие родители интересуются только питанием ребенка, считают, что детский сад – место, где только присматривают за детьми, пока родители на работе. И мы, педагоги, очень часто испытываем большие трудности в общении с родителями по этой причине. Сегодня все педагоги - специалисты  признают важность привлечения родителей к активному участию в работе детского сада.</a:t>
            </a:r>
          </a:p>
          <a:p>
            <a:pPr lvl="1" algn="just" eaLnBrk="1" hangingPunct="1"/>
            <a:endParaRPr lang="ru-RU" sz="20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К нетрадиционным формам работы относятся: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1. Почтовый ящик</a:t>
            </a:r>
            <a:br>
              <a:rPr lang="ru-RU" sz="1800" smtClean="0"/>
            </a:br>
            <a:r>
              <a:rPr lang="ru-RU" sz="1800" smtClean="0"/>
              <a:t>2. Совместные праздники и развлечения, игры, музыкальные гостиные с элементами театрализации.</a:t>
            </a:r>
            <a:br>
              <a:rPr lang="ru-RU" sz="1800" smtClean="0"/>
            </a:br>
            <a:r>
              <a:rPr lang="ru-RU" sz="1800" smtClean="0"/>
              <a:t>3. Мастер-классы</a:t>
            </a:r>
            <a:br>
              <a:rPr lang="ru-RU" sz="1800" smtClean="0"/>
            </a:br>
            <a:r>
              <a:rPr lang="ru-RU" sz="1800" smtClean="0"/>
              <a:t>4. Фото - выставки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 5.Тренинги, с привлечением узких специалистов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 6.Занятия – практикумы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 7.Фестивали семейного творчества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 8.Презентации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 9.Совместные проекты</a:t>
            </a:r>
            <a:br>
              <a:rPr lang="ru-RU" sz="1800" smtClean="0"/>
            </a:br>
            <a:r>
              <a:rPr lang="ru-RU" sz="1800" smtClean="0"/>
              <a:t>10. Ток – шоу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 11.Фотоколлаж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 12.Интреактивные игры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 13. Педагогический брифинг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800" smtClean="0"/>
              <a:t>     14. Ведение блога музыкального руководителя  на сайте ДОУ.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022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sz="1800" smtClean="0"/>
              <a:t>    Подводя итог, хочется сказать следующее, если правильно и в системе выстраивать работу  с родителями, используя  разные традиционные и нетрадиционные формы, то родители становятся активными участниками музыкального педагогического образовательного процесса. Такой подход побуждает к творческому сотрудничеству, устраняет отчуждённость, вселяет уверенность и решает многие проблемы по музыкальному развитию и  воспитанию, а также повышает уровень музыкальных и творческих способностей у дошкольников.</a:t>
            </a:r>
          </a:p>
          <a:p>
            <a:pPr algn="just"/>
            <a:endParaRPr lang="ru-RU" sz="1800" smtClean="0"/>
          </a:p>
          <a:p>
            <a:pPr algn="just"/>
            <a:endParaRPr lang="ru-RU" smtClean="0"/>
          </a:p>
          <a:p>
            <a:pPr algn="just">
              <a:buFont typeface="Wingdings" panose="05000000000000000000" pitchFamily="2" charset="2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выставка осенняя 2017 год\DSC079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65600" cy="3124200"/>
          </a:xfrm>
          <a:noFill/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5013"/>
            <a:ext cx="50292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0723" name="Picture 2" descr="G:\фото круглый стол вокал 2017 год\DSC079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81600" cy="3886200"/>
          </a:xfrm>
          <a:noFill/>
        </p:spPr>
      </p:pic>
      <p:pic>
        <p:nvPicPr>
          <p:cNvPr id="30724" name="Picture 3" descr="G:\фото круглый стол вокал 2017 год\DSC07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43250"/>
            <a:ext cx="5181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Евгений\Desktop\фото для выступления для мо рабаота с семьями\фото мастер класс\P10500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80000" cy="3810000"/>
          </a:xfrm>
          <a:noFill/>
        </p:spPr>
      </p:pic>
      <p:pic>
        <p:nvPicPr>
          <p:cNvPr id="31747" name="Picture 3" descr="C:\Users\Евгений\Desktop\ВСЯ ИНФОРМАЦИЯ с домашнего компьютера\для ролика на курсы  2018 года\формы работы с родителями\фото старшие группы день матери 2015 год\DSC00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048000"/>
            <a:ext cx="49260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7030A0"/>
                </a:solidFill>
              </a:rPr>
              <a:t>Круглый стол по организации вокального кружка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2771" name="Picture 2" descr="G:\фото круглый стол вокал 2017 год\DSC075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7696200" cy="5334000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3795" name="Picture 2" descr="C:\Users\Евгений\Desktop\hqdefaul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169025"/>
          </a:xfrm>
        </p:spPr>
        <p:txBody>
          <a:bodyPr/>
          <a:lstStyle/>
          <a:p>
            <a:pPr algn="just" eaLnBrk="1" hangingPunct="1"/>
            <a:r>
              <a:rPr lang="ru-RU" smtClean="0"/>
              <a:t> </a:t>
            </a:r>
            <a:r>
              <a:rPr lang="ru-RU" sz="2000" smtClean="0"/>
              <a:t>С целью изучения семей и  выяснения  заинтересованности родителей по художественно – эстетическому развитию детей,  я начала работу с анкетирования.  На основе собранных данных проанализировала   специфику семьи и семейного музыкального  воспитания дошкольников.  На основе проводимого мониторинга, диагностировала  65%  заинтересованности семей по художественно – эстетическому развитию. Это помогло мне лучше сориентироваться в музыкальных  потребностях каждой семьи, учесть её индивидуальные особенности и спланировать совместную работу. Для этого  с педагогами  и  администрацией ДОУ,   был разработан план совместной  работы с родителями.</a:t>
            </a:r>
          </a:p>
          <a:p>
            <a:pPr algn="just" eaLnBrk="1" hangingPunct="1"/>
            <a:endParaRPr lang="ru-RU" sz="20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АНКЕТА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ПО ВЫЯВЛЕНИЮ УСЛОВИЙ И ЗАИНТЕРЕСОВАННОСТИ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СЕМЕЙ ПО ХУДОЖЕСТВЕННО  - ЭСТЕТИЧЕСКОМУ РАЗВИТИЮ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225"/>
          </a:xfrm>
        </p:spPr>
        <p:txBody>
          <a:bodyPr/>
          <a:lstStyle/>
          <a:p>
            <a:r>
              <a:rPr lang="ru-RU" sz="1400" smtClean="0"/>
              <a:t>1. Фамилия, имя ребенка, возраст. _____________________________________________________________________________</a:t>
            </a:r>
          </a:p>
          <a:p>
            <a:r>
              <a:rPr lang="ru-RU" sz="1400" smtClean="0"/>
              <a:t>2. Состав семьи (отец, мать, братья, сестры - их возраст). 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 sz="1400" smtClean="0"/>
              <a:t>3. Профессия родителей _______________________________________________________</a:t>
            </a:r>
          </a:p>
          <a:p>
            <a:r>
              <a:rPr lang="ru-RU" sz="1400" smtClean="0"/>
              <a:t>__________________________________________________________________________________________________________________________________________________________</a:t>
            </a:r>
          </a:p>
          <a:p>
            <a:r>
              <a:rPr lang="ru-RU" sz="1400" smtClean="0"/>
              <a:t>4. Проявляют ли родители интерес к искусству (каким видам)? ______________________ __________________________________________________________________________________________________________________________________________________________</a:t>
            </a:r>
          </a:p>
          <a:p>
            <a:r>
              <a:rPr lang="ru-RU" sz="1400" smtClean="0"/>
              <a:t>5. Каким видом музыкально - художественной деятельности любят заниматься? (музыкой, ритмикой, рисованием, лепкой, аппликацией, вышиванием, резьбой по дереву и т.д.). _____________________________ __________________________________________________________________________________________________________________________________________________________</a:t>
            </a:r>
          </a:p>
          <a:p>
            <a:endParaRPr lang="ru-RU" sz="1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/>
          <a:lstStyle/>
          <a:p>
            <a:pPr>
              <a:defRPr/>
            </a:pPr>
            <a:endParaRPr lang="ru-RU" sz="1200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2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1200" smtClean="0"/>
              <a:t>6. Привлекаются ли дети к занятиям совместно со взрослыми, и в чем проявляется их участие? _________________________________________________ ____________________________________________________________________________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smtClean="0"/>
              <a:t>7. Художественные впечатления ребенка: что смотрит по телевидению, сколько раз в неделю; бывает ли в театре, что предпочитает из зрелищ, показывают ли взрослые члены семьи пример детям?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smtClean="0"/>
              <a:t> __________________________________________________________________________________________________________________________________________________________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smtClean="0"/>
              <a:t>8. Содержание художественной деятельности: читает ли стихи, рассказывает ли сказки</a:t>
            </a:r>
            <a:r>
              <a:rPr lang="ru-RU" smtClean="0"/>
              <a:t>, </a:t>
            </a:r>
            <a:r>
              <a:rPr lang="ru-RU" sz="1200" smtClean="0"/>
              <a:t>танцует, поет, рисует, разыгрывает спектакль с игрушками. Участвуют ли взрослые в этом процессе? ____________________________________________________________________ _____________________________________________________________________________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smtClean="0"/>
              <a:t>9. Условия: наличие оборудования, пособий для художественной деятельности: есть ли телевизор, музыкальный центр (караоке), дивиди приставка,   какие есть книги, диски, театральные игрушки, детские музыкальные инструменты? ____________________________________ ____________________________________________________________________________________________________________________________</a:t>
            </a:r>
            <a:r>
              <a:rPr lang="ru-RU" smtClean="0"/>
              <a:t>______________________________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smtClean="0"/>
              <a:t>10. Есть ли место для занятий ребенка любимым видом музыкально - художественной деятельности? Какое участие принимают в организации в этой  деятельности ребенка родители и другие члены семьи? _________________________________________________________ _____________________________________________________________________________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smtClean="0"/>
              <a:t>11. Удовлетворены ли вы  праздничными мероприятиями, проходящими в ДОУ (да, не очень, есть предложение)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smtClean="0"/>
              <a:t>12. Как бы вы смогли оказать своё участие в жизнедеятельности сада (субботники, сшить костюм, сыграть роль, поучаствовать в конкурсах и т.д)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smtClean="0"/>
              <a:t>_____________________________________________________________________________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200400"/>
                <a:gridCol w="2895600"/>
              </a:tblGrid>
              <a:tr h="905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Направления работы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мероприятий</a:t>
                      </a:r>
                    </a:p>
                    <a:p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83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Организационно-подготовительный этап / 2014 - 2015 г. г./</a:t>
                      </a:r>
                      <a:endParaRPr kumimoji="0" lang="ru-RU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актуального состояния работы с родителями и с заинтересованным населением (родители, имеющие детей дошкольного возраста, представители учреждений образования и здравоохранения).</a:t>
                      </a:r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Мониторинговые исследования степени удовлетворенности заинтересованного населения качеством образовательных услуг, предоставляемых МАДОУ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Система контрольных мероприятий (внутриучрежденческий контроль)</a:t>
                      </a: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</a:t>
                      </a: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89916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3147060"/>
                <a:gridCol w="2847340"/>
              </a:tblGrid>
              <a:tr h="905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Направления работы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мероприятий</a:t>
                      </a:r>
                    </a:p>
                    <a:p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837">
                <a:tc>
                  <a:txBody>
                    <a:bodyPr/>
                    <a:lstStyle/>
                    <a:p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совершенствования  системы взаимодействия с родителями </a:t>
                      </a:r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нормативно-правовой базы в соответствии с действующим законодательством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Разработка совместных планов, проектов, презентаций</a:t>
                      </a: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по физическому развитию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 – психолог,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Учитель- логопед</a:t>
                      </a: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-76200"/>
          <a:ext cx="9601200" cy="853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Направления работы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мероприятий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6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Развивающий (обновленческий) этап           </a:t>
                      </a:r>
                      <a:r>
                        <a:rPr kumimoji="0" lang="ru-RU" sz="1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2016 - 2018 годы            </a:t>
                      </a:r>
                      <a:endParaRPr lang="ru-RU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разнообразных, эмоционально-насыщенных способов вовлечения родителей (законных представителей) в жизнь детского сада 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реализация совместных планов, проектов, презентаций.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Внедрение активных форм работы с семьей (мастер – классы, круглые столы, семинары-практикумы, консультации)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Проведение общих и групповых родительских собраний по актуальным  вопросам воспитания и образования детей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Организация совместных мероприятий: праздники и досуги, дни здоровья, выставки – конкурсы и пр.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Оформление информационных стендов для родителей в группах  и внесение на сайт МАДОУ информационного материала на актуальные темы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Воспитатели,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физическому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развитию,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endParaRPr kumimoji="0" lang="ru-RU" sz="14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845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248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Направления работы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мероприятий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9546">
                <a:tc>
                  <a:txBody>
                    <a:bodyPr/>
                    <a:lstStyle/>
                    <a:p>
                      <a:endParaRPr kumimoji="0"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Транслирование передового опыта семейного воспитания</a:t>
                      </a:r>
                      <a:endParaRPr kumimoji="0" lang="ru-RU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Выступления на родительских собраниях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Круглые столы, встречи, собрания, беседы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- Публикации на информационных стендах и сайте МАДОУ</a:t>
                      </a: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Воспитатели,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Музыкальный руководитель</a:t>
                      </a: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395</TotalTime>
  <Words>1171</Words>
  <Application>Microsoft Office PowerPoint</Application>
  <PresentationFormat>Экран (4:3)</PresentationFormat>
  <Paragraphs>522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«Формы взаимодействия музыкального руководителя с родителями воспитанников ДОУ»  МАДОУ Детский сад №24 «Теремок»                                              Подготовила: Серпокрылова И.В.</vt:lpstr>
      <vt:lpstr>Презентация PowerPoint</vt:lpstr>
      <vt:lpstr>Презентация PowerPoint</vt:lpstr>
      <vt:lpstr>АНКЕТА ПО ВЫЯВЛЕНИЮ УСЛОВИЙ И ЗАИНТЕРЕСОВАННОСТИ СЕМЕЙ ПО ХУДОЖЕСТВЕННО  - ЭСТЕТИЧЕСКОМУ РАЗВИТИЮ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Прогнозируемый результат: </vt:lpstr>
      <vt:lpstr>        Таблица мероприятий с родителями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К традиционным формам можно отнести:  </vt:lpstr>
      <vt:lpstr> К нетрадиционным формам работы относятся: </vt:lpstr>
      <vt:lpstr>Вывод:</vt:lpstr>
      <vt:lpstr>Презентация PowerPoint</vt:lpstr>
      <vt:lpstr>Презентация PowerPoint</vt:lpstr>
      <vt:lpstr>Презентация PowerPoint</vt:lpstr>
      <vt:lpstr>Круглый стол по организации вокального кружка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Евгений</dc:creator>
  <cp:lastModifiedBy>Ural</cp:lastModifiedBy>
  <cp:revision>41</cp:revision>
  <cp:lastPrinted>1601-01-01T00:00:00Z</cp:lastPrinted>
  <dcterms:created xsi:type="dcterms:W3CDTF">2017-09-30T07:26:52Z</dcterms:created>
  <dcterms:modified xsi:type="dcterms:W3CDTF">2017-11-07T05:07:02Z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