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71" r:id="rId5"/>
    <p:sldId id="265" r:id="rId6"/>
    <p:sldId id="260" r:id="rId7"/>
    <p:sldId id="264" r:id="rId8"/>
    <p:sldId id="274" r:id="rId9"/>
    <p:sldId id="266" r:id="rId10"/>
    <p:sldId id="267" r:id="rId11"/>
    <p:sldId id="263" r:id="rId12"/>
    <p:sldId id="290" r:id="rId13"/>
    <p:sldId id="259" r:id="rId14"/>
    <p:sldId id="275" r:id="rId15"/>
    <p:sldId id="268" r:id="rId16"/>
    <p:sldId id="276" r:id="rId17"/>
    <p:sldId id="269" r:id="rId18"/>
    <p:sldId id="270" r:id="rId19"/>
    <p:sldId id="277" r:id="rId20"/>
    <p:sldId id="278" r:id="rId21"/>
    <p:sldId id="280" r:id="rId22"/>
    <p:sldId id="282" r:id="rId23"/>
    <p:sldId id="289" r:id="rId24"/>
    <p:sldId id="283" r:id="rId25"/>
    <p:sldId id="284" r:id="rId26"/>
    <p:sldId id="285" r:id="rId27"/>
    <p:sldId id="281" r:id="rId28"/>
    <p:sldId id="286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  <a:srgbClr val="000066"/>
    <a:srgbClr val="0099FF"/>
    <a:srgbClr val="9999FF"/>
    <a:srgbClr val="33CCCC"/>
    <a:srgbClr val="66FFFF"/>
    <a:srgbClr val="080808"/>
    <a:srgbClr val="FFCCFF"/>
    <a:srgbClr val="008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876" autoAdjust="0"/>
  </p:normalViewPr>
  <p:slideViewPr>
    <p:cSldViewPr>
      <p:cViewPr varScale="1">
        <p:scale>
          <a:sx n="56" d="100"/>
          <a:sy n="56" d="100"/>
        </p:scale>
        <p:origin x="450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AB9F8-55D3-4F8B-BD3B-7636F9D2825D}" type="datetimeFigureOut">
              <a:rPr lang="ru-RU" smtClean="0"/>
              <a:t>10.05.2016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078DD-1058-46D2-807B-37FAA09C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08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078DD-1058-46D2-807B-37FAA09CA5A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7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078DD-1058-46D2-807B-37FAA09CA5A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7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078DD-1058-46D2-807B-37FAA09CA5A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2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078DD-1058-46D2-807B-37FAA09CA5A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26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078DD-1058-46D2-807B-37FAA09CA5A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3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50ds.ru/psiholog/1895-zdorovesberezhenie-kak-osnovnaya-sostavlyayushchaya-kategoriya-predshkolnogo-obrazovaniya--realizuyushchayasya-cherez-programmu-n-f--vinogradovoy-predshkolnaya-pora.html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gi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1.gi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3306" y="5301208"/>
            <a:ext cx="4429156" cy="93610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cap="all" dirty="0" smtClean="0">
                <a:ln w="9000" cmpd="sng">
                  <a:solidFill>
                    <a:srgbClr val="660066"/>
                  </a:solidFill>
                  <a:prstDash val="solid"/>
                </a:ln>
                <a:solidFill>
                  <a:srgbClr val="FFCC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charset="0"/>
              </a:rPr>
              <a:t> </a:t>
            </a:r>
            <a:r>
              <a:rPr lang="ru-RU" sz="1200" b="1" dirty="0" smtClean="0">
                <a:ln w="9000" cmpd="sng">
                  <a:solidFill>
                    <a:srgbClr val="660066"/>
                  </a:solidFill>
                  <a:prstDash val="solid"/>
                </a:ln>
                <a:solidFill>
                  <a:srgbClr val="FFCC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charset="0"/>
              </a:rPr>
              <a:t>Тимошенко Анна Юрьевна</a:t>
            </a:r>
            <a:r>
              <a:rPr lang="ru-RU" sz="1200" b="1" cap="all" dirty="0" smtClean="0">
                <a:ln w="9000" cmpd="sng">
                  <a:solidFill>
                    <a:srgbClr val="660066"/>
                  </a:solidFill>
                  <a:prstDash val="solid"/>
                </a:ln>
                <a:solidFill>
                  <a:srgbClr val="FFCC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n w="9000" cmpd="sng">
                  <a:solidFill>
                    <a:srgbClr val="660066"/>
                  </a:solidFill>
                  <a:prstDash val="solid"/>
                </a:ln>
                <a:solidFill>
                  <a:srgbClr val="FFCC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charset="0"/>
              </a:rPr>
              <a:t>с</a:t>
            </a:r>
            <a:r>
              <a:rPr lang="ru-RU" sz="1200" b="1" dirty="0" smtClean="0">
                <a:ln w="9000" cmpd="sng">
                  <a:solidFill>
                    <a:srgbClr val="660066"/>
                  </a:solidFill>
                  <a:prstDash val="solid"/>
                </a:ln>
                <a:solidFill>
                  <a:srgbClr val="FFCC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charset="0"/>
              </a:rPr>
              <a:t>тарший воспитатель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cap="all" dirty="0" smtClean="0">
                <a:ln w="9000" cmpd="sng">
                  <a:solidFill>
                    <a:srgbClr val="660066"/>
                  </a:solidFill>
                  <a:prstDash val="solid"/>
                </a:ln>
                <a:solidFill>
                  <a:srgbClr val="FFCC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charset="0"/>
              </a:rPr>
              <a:t>МАДОУ «Детский сад №24 «Теремок»</a:t>
            </a: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260648"/>
            <a:ext cx="4572032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 cmpd="sng">
                  <a:solidFill>
                    <a:srgbClr val="66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Условия и реализации задач в образовательной  области  «Художественно-эстетическое развитие дошкольников в условиях ФГОС ДОО» </a:t>
            </a:r>
            <a:endParaRPr lang="ru-RU" sz="2800" b="1" cap="none" spc="0" dirty="0" smtClean="0">
              <a:ln w="19050" cmpd="sng">
                <a:solidFill>
                  <a:srgbClr val="660066"/>
                </a:soli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352839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реализации образовательной области «Художественно – эстетическое развитие»: </a:t>
            </a:r>
            <a:endParaRPr lang="ru-RU" sz="3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целостного восприятия;</a:t>
            </a:r>
          </a:p>
          <a:p>
            <a:pPr lvl="0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убеждения;</a:t>
            </a:r>
          </a:p>
          <a:p>
            <a:pPr lvl="0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приучения, упражнения;</a:t>
            </a:r>
          </a:p>
          <a:p>
            <a:pPr lvl="0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побуждения к сопереживанию;</a:t>
            </a:r>
          </a:p>
          <a:p>
            <a:pPr lvl="0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проблемных ситуаций;</a:t>
            </a:r>
          </a:p>
          <a:p>
            <a:pPr lvl="0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которые направлены на приобщение детей к искусству - показ, наблюдение, объяснение, анализ, пример взрослого;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которые связаны с формированием навыков художественной деятельности - показ, упражнение, объяснение, метод поисковых ситуаций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56992"/>
            <a:ext cx="511256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332656"/>
            <a:ext cx="7772400" cy="8640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Художественно-эстетическая деятельность может осуществляться успешно, если будет: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7948906" cy="2448272"/>
          </a:xfrm>
        </p:spPr>
        <p:txBody>
          <a:bodyPr>
            <a:normAutofit fontScale="3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Тесная связь с искусством.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и дифференцированный подход к детям.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обучения и творчества, как фактор формирования творческой личности.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детьми доступных им средств художественной выразительности.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разных видов искусства и разнообразных видов художественно творческой деятельности детей.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эстетической развивающей среды.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 обогащённая среда для занятий художественной деятельностью.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45024"/>
            <a:ext cx="4066441" cy="29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332656"/>
            <a:ext cx="7772400" cy="151216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освоения программ по художественно-эстетическому воспитанию необходимо грамотно организовать педагогический процесс.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9512" y="1700808"/>
            <a:ext cx="8596978" cy="4896544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педагогического взаимодействия педагогов и детей, направленная на эстетическое развитие, строится в ДОУ в трех направлениях: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организованное обучение;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педагогов и детей;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детей. </a:t>
            </a:r>
          </a:p>
          <a:p>
            <a:pPr algn="l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педагогов и детей осуществляется с учетом дифференцированного подхода и включает разнообразные формы и методы работы: </a:t>
            </a:r>
          </a:p>
          <a:p>
            <a:pPr lvl="0" algn="l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и подгрупповые занятия,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развлечения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l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утренники, 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неделя (неделя сказок),  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</a:t>
            </a:r>
          </a:p>
          <a:p>
            <a:pPr lvl="0" algn="l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рисунков и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поделок,  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книг –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самоделок,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ворческие проекты.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5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76672"/>
            <a:ext cx="8229600" cy="5616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компетенции педагога: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благополучия через</a:t>
            </a:r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1340768"/>
            <a:ext cx="63579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Непосредственное общение с каждым ребёнком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каждому ребёнку, к его чувствам 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потребностям</a:t>
            </a: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Основная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педагогического коллектива ДОУ – развитие творческого потенциала ребенка, создание условий для его самореализации.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41" y="3346667"/>
            <a:ext cx="4461893" cy="3341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243">
            <a:off x="284863" y="3936919"/>
            <a:ext cx="4199526" cy="2865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76672"/>
            <a:ext cx="8229600" cy="5616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важнейших условий реализации системы художественно- эстетического воспитания в дошкольном учреждении является организация предметно-развивающей среды. В каждой группе созданы условия для творческой, художественно-речевой и музыкальной деятельности: театральные, игровые, художественные уголки. Центры содержат разнообразный материал, пособия, игр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49">
            <a:off x="6024526" y="2684936"/>
            <a:ext cx="2952328" cy="3777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484">
            <a:off x="294627" y="2746661"/>
            <a:ext cx="3201224" cy="4179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481736"/>
            <a:ext cx="36682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76672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художественно-эстетической деятельности детей в ДОУ формируется материально – техническая база.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998">
            <a:off x="5231267" y="1745949"/>
            <a:ext cx="3851920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50" y="4317238"/>
            <a:ext cx="3312368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917">
            <a:off x="61182" y="1929257"/>
            <a:ext cx="4860032" cy="31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76672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используются раздевалки групп,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размещаются выставки фотографий, рисунки детей, поделки.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54" y="1340768"/>
            <a:ext cx="3451246" cy="2489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251520" y="1844824"/>
            <a:ext cx="4656596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40" y="4221088"/>
            <a:ext cx="373017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7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32656"/>
            <a:ext cx="8136904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работе учреждения в художественно-эстетическом развитии детей способствует профессиональный коллектив.</a:t>
            </a:r>
          </a:p>
          <a:p>
            <a:pPr marL="0" indent="0">
              <a:buNone/>
            </a:pPr>
            <a:r>
              <a:rPr lang="ru-RU" sz="2400" b="1" dirty="0"/>
              <a:t>Реализация программы творческо-эстетического развития дошкольников требует от воспитателей постоянного совершенствования своего педагогического мастерства.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совершенствованию педагогического мастерства осуществляется в нескольких направлениях: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89782"/>
            <a:ext cx="4032448" cy="28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4176464" cy="5904656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педагогов по художественно-эстетическому развитию в рамках дошкольного учреждения через педагогические советы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семинары – практикумы, школа молодого педагога.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2" y="3789040"/>
            <a:ext cx="4022224" cy="28169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89040"/>
            <a:ext cx="3923928" cy="2816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16" y="548680"/>
            <a:ext cx="4283968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208912" cy="590465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Смотры – конкурсы, мастер – классы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4139952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355976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64400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842">
            <a:off x="4698968" y="3573543"/>
            <a:ext cx="4139952" cy="2879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578">
            <a:off x="283926" y="1169307"/>
            <a:ext cx="3847976" cy="268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404664"/>
            <a:ext cx="7772400" cy="12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660066"/>
                </a:solidFill>
              </a:rPr>
              <a:t>В соответствии с </a:t>
            </a:r>
            <a:r>
              <a:rPr lang="ru-RU" sz="2800" b="1" dirty="0">
                <a:solidFill>
                  <a:srgbClr val="660066"/>
                </a:solidFill>
              </a:rPr>
              <a:t>ФГОС </a:t>
            </a:r>
            <a:r>
              <a:rPr lang="ru-RU" sz="2800" b="1" dirty="0" smtClean="0">
                <a:solidFill>
                  <a:srgbClr val="660066"/>
                </a:solidFill>
              </a:rPr>
              <a:t>дошкольного образования  художественно-эстетическое развитие предполагает:</a:t>
            </a:r>
            <a:endParaRPr lang="ru-RU" sz="2800" b="1" dirty="0">
              <a:solidFill>
                <a:srgbClr val="660066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0034" y="1628800"/>
            <a:ext cx="7115180" cy="5040560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предпосылок ценностно-смыслового восприятия и понимания произведений искусства (словестного, музыкального, изобразительного), мира природы;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эстетического отношения к окружающему миру;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элементарных представлений о видах искусства;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музыки, художественной литературы, фольклора;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сопереживания персонажам художественных произведений;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реализацию самостоятельной творческой деятельности  детей (изобразительной, конструктивно-модельной, музыкальной и др.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7560840" cy="5904656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дополнительных образовательных услуг по художественно – эстетическому развитию.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26307"/>
              </p:ext>
            </p:extLst>
          </p:nvPr>
        </p:nvGraphicFramePr>
        <p:xfrm>
          <a:off x="179512" y="1397000"/>
          <a:ext cx="6264696" cy="4840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348"/>
                <a:gridCol w="3132348"/>
              </a:tblGrid>
              <a:tr h="6914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1473">
                <a:tc>
                  <a:txBody>
                    <a:bodyPr/>
                    <a:lstStyle/>
                    <a:p>
                      <a:r>
                        <a:rPr lang="ru-RU" dirty="0" smtClean="0"/>
                        <a:t>«Новая волна»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Вокальный кружок</a:t>
                      </a:r>
                      <a:endParaRPr lang="ru-RU" dirty="0"/>
                    </a:p>
                  </a:txBody>
                  <a:tcPr/>
                </a:tc>
              </a:tr>
              <a:tr h="691473">
                <a:tc>
                  <a:txBody>
                    <a:bodyPr/>
                    <a:lstStyle/>
                    <a:p>
                      <a:r>
                        <a:rPr lang="ru-RU" dirty="0" smtClean="0"/>
                        <a:t>«Пружинка»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Танцевальная</a:t>
                      </a:r>
                      <a:r>
                        <a:rPr lang="ru-RU" baseline="0" dirty="0" smtClean="0"/>
                        <a:t> студия</a:t>
                      </a:r>
                      <a:endParaRPr lang="ru-RU" dirty="0"/>
                    </a:p>
                  </a:txBody>
                  <a:tcPr/>
                </a:tc>
              </a:tr>
              <a:tr h="691473">
                <a:tc>
                  <a:txBody>
                    <a:bodyPr/>
                    <a:lstStyle/>
                    <a:p>
                      <a:r>
                        <a:rPr lang="ru-RU" dirty="0" smtClean="0"/>
                        <a:t>«Волшебное оригами»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Конструирование из бумаги</a:t>
                      </a:r>
                      <a:endParaRPr lang="ru-RU" dirty="0"/>
                    </a:p>
                  </a:txBody>
                  <a:tcPr/>
                </a:tc>
              </a:tr>
              <a:tr h="691473">
                <a:tc>
                  <a:txBody>
                    <a:bodyPr/>
                    <a:lstStyle/>
                    <a:p>
                      <a:r>
                        <a:rPr lang="ru-RU" dirty="0" smtClean="0"/>
                        <a:t>«Чудеса в ладошке»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тестопластика</a:t>
                      </a:r>
                      <a:endParaRPr lang="ru-RU" dirty="0"/>
                    </a:p>
                  </a:txBody>
                  <a:tcPr/>
                </a:tc>
              </a:tr>
              <a:tr h="691473">
                <a:tc>
                  <a:txBody>
                    <a:bodyPr/>
                    <a:lstStyle/>
                    <a:p>
                      <a:r>
                        <a:rPr lang="ru-RU" dirty="0" smtClean="0"/>
                        <a:t>«Капелька»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ИЗО студия</a:t>
                      </a:r>
                      <a:endParaRPr lang="ru-RU" dirty="0"/>
                    </a:p>
                  </a:txBody>
                  <a:tcPr/>
                </a:tc>
              </a:tr>
              <a:tr h="6914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9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76672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Знания, полученные на занятиях эстетического цикла, отражаются в игровой деятельности воспитанников.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3456384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287">
            <a:off x="4368404" y="3436232"/>
            <a:ext cx="4433148" cy="3022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01" y="1556792"/>
            <a:ext cx="333462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8094" y="332656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семьями воспитанников строим по следующим направлениям: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семьи в образовательный процесс, организованный дошкольным учреждением.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культуры родителей осуществляется через родительские собрания, консультации.</a:t>
            </a: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5337">
            <a:off x="280796" y="3530057"/>
            <a:ext cx="3787663" cy="29419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722">
            <a:off x="4756357" y="3306820"/>
            <a:ext cx="4026078" cy="31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8094" y="692696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07077"/>
            <a:ext cx="3923928" cy="2389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61" y="2996952"/>
            <a:ext cx="5220072" cy="3717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376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8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8094" y="188640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музыкального руководителя.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музыкальных занятий, усиливающих эмоциональное восприятие ребёнком произведений искусства;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сценариев, подготовка инсценировок, праздников;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сопровождение игр.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элементов фольклора в целях художественно – эстетического воспитания;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детей к участию детей в конкурсах детского творчества;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своей программы с программой воспитателя с целью интеграции деятельности;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 занятиях музыкальных упражнений, танцевальных импровизаций, фольклорных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и танцевальных игр: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танцев для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детских спектаклей;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концертной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40"/>
            <a:ext cx="484975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8094" y="332656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 инструктора по физической культуре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своей программы с программой воспитателей с целью интеграции деятельности;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занятия определённых физических упражнений, подвижных игр с учётом целей и задач художественно – эстетического воспитания;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проведение праздников.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2" y="2888940"/>
            <a:ext cx="345638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38" y="2168860"/>
            <a:ext cx="3275856" cy="23042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96" y="4506945"/>
            <a:ext cx="3240360" cy="217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8454" y="764704"/>
            <a:ext cx="8748464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 воспитателя: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элементов фольклора в целях художественно – эстетического воспитания (пословицы,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поговорки);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структуру занятия рассматривание и составление рассказов по образцам художественного творчества;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детского художественного творчества;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художественно – эстетического воспитания в группах;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в системе художественно – эстетического воспитания.</a:t>
            </a:r>
          </a:p>
          <a:p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266">
            <a:off x="845840" y="4286426"/>
            <a:ext cx="392392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755" y="139101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разнообразных форм работы с детьми отражается на результатах в изобразительной, музыкальной, художественно – речевой, театрализованной деятельности, участвуют в выставках и конкурсах, продолжают дальнейшее обучение в кружках.</a:t>
            </a:r>
          </a:p>
          <a:p>
            <a:pPr marL="0" indent="0">
              <a:buNone/>
            </a:pP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794">
            <a:off x="-79475" y="2194885"/>
            <a:ext cx="1612704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748">
            <a:off x="7359227" y="1900835"/>
            <a:ext cx="1691841" cy="2812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921">
            <a:off x="1297684" y="2289881"/>
            <a:ext cx="1784376" cy="23933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020">
            <a:off x="6628420" y="4417005"/>
            <a:ext cx="1773006" cy="2524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8218">
            <a:off x="364320" y="4384282"/>
            <a:ext cx="1707825" cy="2257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501">
            <a:off x="5738964" y="2093513"/>
            <a:ext cx="1756712" cy="23916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70" y="2101825"/>
            <a:ext cx="2977878" cy="2375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22" y="3965987"/>
            <a:ext cx="2090878" cy="2892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29" y="2101826"/>
            <a:ext cx="2977878" cy="23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8748464" cy="583264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художественно – эстетической деятельности определятся увлечённостью и способностью детей свободно использовать приобретённые знания, умения и навыки в самом процессе деятельности и находить оригинальные решения поставленных задач. У детей развивается творческое, гибкое мышление, фантазия и воображение. Творческий поиск приводит к положительным результатам.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824">
            <a:off x="263606" y="3445538"/>
            <a:ext cx="2571750" cy="3210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99" y="3405791"/>
            <a:ext cx="5397981" cy="32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7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051720" y="2276872"/>
            <a:ext cx="4563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Благо, даруемое нам искусством, - не в том, чему мы научимся, а в том, какими мы, благодаря ему, становимся.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25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75608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Художественно-эстетическая деятельность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специфическая для детей, в которой ребёнок наиболее полно может раскрыть себя, свои возможности, ощутить продукт своей </a:t>
            </a:r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</a:t>
            </a: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 нас нацеливает концепция дошкольного образования где  </a:t>
            </a:r>
            <a:r>
              <a:rPr 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отмечается, что «искусство является уникальным средством формирования важнейших сторон психической жизни – эмоциональной сферы, образного мышления, художественных и творческих способностей».</a:t>
            </a:r>
            <a:endParaRPr lang="ru-RU" sz="2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717032"/>
            <a:ext cx="4104457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4104456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756084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направления 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ОО «Художественно-эстетического развития» </a:t>
            </a:r>
            <a:endParaRPr lang="ru-RU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5616624" cy="4256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к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искусству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восприимчивости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к народному и профессиональному искусству (словесному, музыкальному, изобразительному, театральному, к архитектуре)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элементарных представлений о видах и жанрах искусства, средствах выразительности в различных видах искусства</a:t>
            </a:r>
            <a:endParaRPr lang="ru-RU" sz="20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8760"/>
            <a:ext cx="309634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1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7848872" cy="590465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l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различным видам изобразительной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отзывчивости при восприятии произведений изобразительного искусства.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желания и умения взаимодействовать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сверстниками при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коллективных работ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45024"/>
            <a:ext cx="5040560" cy="31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208912" cy="337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Конструктивно-модельная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конструированию; развитие интереса к конструктивной деятельности, знакомство с различными видами конструкторов.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умения работать коллективно, объединять свои поделки в соответствии с общим замыслом, договариваться, кто какую часть работы будет выполнять.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17032"/>
            <a:ext cx="4968552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7344816" cy="604867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l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музыкальному искусству;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способностей: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музыкально-художественной деятельности, совершенствование умений в этом виде деятельности.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детского музыкально-художественного творчества, реализация самостоятельной творческой деятельности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525658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6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7416824" cy="604867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образовательной области «Художественно – эстетическое развитие»: 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эстетизации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предметно-развивающей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среды;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взаимосвязи продуктивной деятельности с другими видами детской активности;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интеграции различных видов изобразительного искусства и художественной деятельности;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тематического пространства (информационного поля) – основы для развития образных представлений;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естественной радости (радости эстетического восприятия, чувствования и деяния, сохранение непосредственности эстетических реакций, эмоциональной открытости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обогащения сенсорно-чувственного опыта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взаимосвязи обобщенных представлений и обобщенных способов действий, направленных на создание выразительного художественного образа;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  <a:p>
            <a:endParaRPr lang="ru-RU" sz="1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48680"/>
            <a:ext cx="8589640" cy="3816424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реализации образовательной области «Художественно – эстетическое развитие»: </a:t>
            </a:r>
            <a:endParaRPr lang="ru-RU" sz="7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повседневных наблюдений за явлениями окружающего мира;</a:t>
            </a:r>
          </a:p>
          <a:p>
            <a:pPr marL="0" indent="0">
              <a:buNone/>
            </a:pPr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общение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искусством;</a:t>
            </a: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материальное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обеспечение;</a:t>
            </a: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особенностей ребенка;</a:t>
            </a: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процессу и результату детской деятельности;</a:t>
            </a: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атмосферы творчества и мотивация задания;</a:t>
            </a: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творчеством;</a:t>
            </a: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доступные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возрасту виды художественно-творческой деятельности;</a:t>
            </a:r>
          </a:p>
          <a:p>
            <a:r>
              <a:rPr lang="ru-RU" sz="6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</a:t>
            </a:r>
            <a:r>
              <a:rPr lang="ru-RU" sz="6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21088"/>
            <a:ext cx="4104456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1283</Words>
  <Application>Microsoft Office PowerPoint</Application>
  <PresentationFormat>Экран (4:3)</PresentationFormat>
  <Paragraphs>143</Paragraphs>
  <Slides>29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Symbol</vt:lpstr>
      <vt:lpstr>Times New Roman</vt:lpstr>
      <vt:lpstr>Тема Office</vt:lpstr>
      <vt:lpstr>Презентация PowerPoint</vt:lpstr>
      <vt:lpstr>В соответствии с ФГОС дошкольного образования  художественно-эстетическое развитие предполагает: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Художественно-эстетическая деятельность может осуществляться успешно, если будет:</vt:lpstr>
      <vt:lpstr>Для успешного освоения программ по художественно-эстетическому воспитанию необходимо грамотно организовать педагогический процесс.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RePack by Diakov</cp:lastModifiedBy>
  <cp:revision>116</cp:revision>
  <dcterms:created xsi:type="dcterms:W3CDTF">2015-11-17T09:09:56Z</dcterms:created>
  <dcterms:modified xsi:type="dcterms:W3CDTF">2016-05-10T06:07:04Z</dcterms:modified>
</cp:coreProperties>
</file>